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0" r:id="rId17"/>
    <p:sldId id="258" r:id="rId18"/>
    <p:sldId id="259" r:id="rId19"/>
    <p:sldId id="262" r:id="rId20"/>
    <p:sldId id="26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уравлёв Александр Сергеевич" initials="ЖАС" lastIdx="0" clrIdx="0">
    <p:extLst>
      <p:ext uri="{19B8F6BF-5375-455C-9EA6-DF929625EA0E}">
        <p15:presenceInfo xmlns:p15="http://schemas.microsoft.com/office/powerpoint/2012/main" userId="S-1-5-21-2406309404-2846922102-1882049604-32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3EA"/>
    <a:srgbClr val="AF72F2"/>
    <a:srgbClr val="C23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4.5893719806763371E-2"/>
                  <c:y val="5.7817994416693832E-3"/>
                </c:manualLayout>
              </c:layout>
              <c:tx>
                <c:rich>
                  <a:bodyPr/>
                  <a:lstStyle/>
                  <a:p>
                    <a:fld id="{15988971-BF7D-44D8-B949-CB2D94441C4C}" type="CATEGORYNAME">
                      <a:rPr lang="ru-RU" sz="1800" baseline="0" smtClean="0">
                        <a:latin typeface="+mn-lt"/>
                      </a:rPr>
                      <a:pPr/>
                      <a:t>[ИМЯ КАТЕГОРИИ]</a:t>
                    </a:fld>
                    <a:r>
                      <a:rPr lang="ru-RU" sz="1800" baseline="0" dirty="0" smtClean="0">
                        <a:latin typeface="+mn-lt"/>
                      </a:rPr>
                      <a:t> 12097 </a:t>
                    </a:r>
                    <a:r>
                      <a:rPr lang="ru-RU" baseline="0" dirty="0"/>
                      <a:t>
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FE91585-629B-4A57-B6D5-C276A9F867BD}" type="CATEGORYNAME">
                      <a:rPr lang="ru-RU" sz="1800" smtClean="0"/>
                      <a:pPr>
                        <a:defRPr/>
                      </a:pPr>
                      <a:t>[ИМЯ КАТЕГОРИИ]</a:t>
                    </a:fld>
                    <a:r>
                      <a:rPr lang="ru-RU" sz="1800" dirty="0" smtClean="0"/>
                      <a:t> 35821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15091863517062"/>
                      <c:h val="0.2278896249933987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записей актов гражданского состояния</c:v>
                </c:pt>
                <c:pt idx="1">
                  <c:v>юридически значимых действий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12097</c:v>
                </c:pt>
                <c:pt idx="1">
                  <c:v>35821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Опись № 1</c:v>
                </c:pt>
                <c:pt idx="1">
                  <c:v>Опись № 2</c:v>
                </c:pt>
                <c:pt idx="2">
                  <c:v>Номенклатура </c:v>
                </c:pt>
                <c:pt idx="3">
                  <c:v>Положение об ЭК</c:v>
                </c:pt>
                <c:pt idx="4">
                  <c:v>Положение об архиве </c:v>
                </c:pt>
                <c:pt idx="5">
                  <c:v>Инструкции по делопроизводству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400</c:v>
                </c:pt>
                <c:pt idx="1">
                  <c:v>332</c:v>
                </c:pt>
                <c:pt idx="2">
                  <c:v>80</c:v>
                </c:pt>
                <c:pt idx="3">
                  <c:v>138</c:v>
                </c:pt>
                <c:pt idx="4">
                  <c:v>19</c:v>
                </c:pt>
                <c:pt idx="5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978704"/>
        <c:axId val="212745904"/>
      </c:barChart>
      <c:catAx>
        <c:axId val="21297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2745904"/>
        <c:crosses val="autoZero"/>
        <c:auto val="1"/>
        <c:lblAlgn val="ctr"/>
        <c:lblOffset val="100"/>
        <c:noMultiLvlLbl val="0"/>
      </c:catAx>
      <c:valAx>
        <c:axId val="212745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97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рождение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2004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4009</c:v>
                </c:pt>
                <c:pt idx="1">
                  <c:v>3512</c:v>
                </c:pt>
                <c:pt idx="2">
                  <c:v>3321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2004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4303</c:v>
                </c:pt>
                <c:pt idx="1">
                  <c:v>3569</c:v>
                </c:pt>
                <c:pt idx="2">
                  <c:v>3460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брак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2004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2784</c:v>
                </c:pt>
                <c:pt idx="1">
                  <c:v>2516</c:v>
                </c:pt>
                <c:pt idx="2">
                  <c:v>2559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развод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2004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1917</c:v>
                </c:pt>
                <c:pt idx="1">
                  <c:v>1829</c:v>
                </c:pt>
                <c:pt idx="2">
                  <c:v>1869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984544"/>
        <c:axId val="209222832"/>
        <c:axId val="0"/>
      </c:bar3DChart>
      <c:catAx>
        <c:axId val="398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222832"/>
        <c:crosses val="autoZero"/>
        <c:auto val="1"/>
        <c:lblAlgn val="ctr"/>
        <c:lblOffset val="100"/>
        <c:noMultiLvlLbl val="0"/>
      </c:catAx>
      <c:valAx>
        <c:axId val="20922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explosion val="4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03440402108868"/>
                      <c:h val="0.2254458008859099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0635899691282106"/>
                  <c:y val="-0.297904763694340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83759316643224"/>
                      <c:h val="0.3415193227178247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Портал Госулсуги</c:v>
                </c:pt>
                <c:pt idx="1">
                  <c:v>Подано в отделы ЗАГС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538</c:v>
                </c:pt>
                <c:pt idx="1">
                  <c:v>13039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explosion val="12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2370273441104177"/>
                  <c:y val="0.137992943921282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37276184776931931"/>
                  <c:y val="-0.310404537005739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Подано в отделы ЗАГС</a:t>
                    </a:r>
                    <a:r>
                      <a:rPr lang="ru-RU" baseline="0" dirty="0"/>
                      <a:t>
</a:t>
                    </a:r>
                    <a:fld id="{349FB7AA-2877-4772-AD0E-DF79B14BD298}" type="PERCENTAGE">
                      <a:rPr lang="ru-RU" baseline="0" dirty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01470126076586"/>
                      <c:h val="0.3470690966519350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МФЦ</c:v>
                </c:pt>
                <c:pt idx="1">
                  <c:v>Заявления на получение повторных документов, справок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4431</c:v>
                </c:pt>
                <c:pt idx="1">
                  <c:v>18186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explosion val="1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Уплачено</c:v>
                </c:pt>
                <c:pt idx="1">
                  <c:v>Льготы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6685010</c:v>
                </c:pt>
                <c:pt idx="1">
                  <c:v>805650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814009661835748E-2"/>
          <c:y val="0.14068776086803642"/>
          <c:w val="0.96920289855072461"/>
          <c:h val="0.823622756954297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Запросы</c:v>
                </c:pt>
              </c:strCache>
            </c:strRef>
          </c:tx>
          <c:explosion val="39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2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307471-8429-4170-AD9F-AE5ADFE95FC0}" type="CATEGORYNAME">
                      <a:rPr lang="ru-RU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; </a:t>
                    </a:r>
                    <a:fld id="{62B39607-50AE-41CC-AD93-6C7FEB10A23F}" type="VALUE">
                      <a:rPr lang="ru-RU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 бумажном носителе</c:v>
                </c:pt>
                <c:pt idx="1">
                  <c:v>в электронном виде через СМЭВ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10930</c:v>
                </c:pt>
                <c:pt idx="1">
                  <c:v>7273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814009661835748E-2"/>
          <c:y val="0.14068776086803642"/>
          <c:w val="0.96920289855072461"/>
          <c:h val="0.823622756954297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Запросы</c:v>
                </c:pt>
              </c:strCache>
            </c:strRef>
          </c:tx>
          <c:explosion val="39"/>
          <c:dPt>
            <c:idx val="0"/>
            <c:bubble3D val="0"/>
            <c:explosion val="1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explosion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explosion val="17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3307471-8429-4170-AD9F-AE5ADFE95FC0}" type="CATEGORYNAME">
                      <a:rPr lang="ru-RU" sz="2000" b="1" smtClean="0">
                        <a:latin typeface="Bookman Old Style" panose="02050604050505020204" pitchFamily="18" charset="0"/>
                      </a:rPr>
                      <a:pPr/>
                      <a:t>[ИМЯ КАТЕГОРИИ]</a:t>
                    </a:fld>
                    <a:r>
                      <a:rPr lang="ru-RU" sz="2000" b="1" dirty="0" smtClean="0">
                        <a:latin typeface="Bookman Old Style" panose="02050604050505020204" pitchFamily="18" charset="0"/>
                      </a:rPr>
                      <a:t> </a:t>
                    </a:r>
                    <a:fld id="{62B39607-50AE-41CC-AD93-6C7FEB10A23F}" type="VALUE">
                      <a:rPr lang="ru-RU" sz="2000" b="1">
                        <a:latin typeface="Bookman Old Style" panose="02050604050505020204" pitchFamily="18" charset="0"/>
                      </a:rPr>
                      <a:pPr/>
                      <a:t>[ЗНАЧЕНИЕ]</a:t>
                    </a:fld>
                    <a:endParaRPr lang="ru-RU" sz="2000" b="1" dirty="0" smtClean="0">
                      <a:latin typeface="Bookman Old Style" panose="02050604050505020204" pitchFamily="18" charset="0"/>
                    </a:endParaRP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1C1BE73-CD07-448A-A80C-2A414AE6A358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smtClean="0"/>
                      <a:t> </a:t>
                    </a:r>
                    <a:fld id="{56A4C99F-EEA5-4ED6-BB05-FBF60C948445}" type="VALUE">
                      <a:rPr lang="ru-RU" baseline="0" smtClean="0"/>
                      <a:pPr/>
                      <a:t>[ЗНАЧЕНИЕ]</a:t>
                    </a:fld>
                    <a:endParaRPr lang="ru-RU" baseline="0" smtClean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C77D83D-7687-4500-A902-A9C7BD946C78}" type="CATEGORYNAME">
                      <a:rPr lang="ru-RU" sz="2000" b="1" smtClean="0">
                        <a:latin typeface="Bookman Old Style" panose="02050604050505020204" pitchFamily="18" charset="0"/>
                      </a:rPr>
                      <a:pPr/>
                      <a:t>[ИМЯ КАТЕГОРИИ]</a:t>
                    </a:fld>
                    <a:fld id="{72BDF9A0-9064-412F-A494-68240374FBA1}" type="VALUE">
                      <a:rPr lang="ru-RU" sz="2000" b="1" smtClean="0">
                        <a:latin typeface="Bookman Old Style" panose="020506040505050202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Интернет-приёмная</c:v>
                </c:pt>
                <c:pt idx="1">
                  <c:v>Электронная почта</c:v>
                </c:pt>
                <c:pt idx="2">
                  <c:v>Иные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126</c:v>
                </c:pt>
                <c:pt idx="1">
                  <c:v>142</c:v>
                </c:pt>
                <c:pt idx="2">
                  <c:v>51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85024154589372E-2"/>
          <c:y val="0.11595766635457876"/>
          <c:w val="0.97342995169082125"/>
          <c:h val="0.710593615113328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документов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explosion val="1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3.1210348853398979E-2"/>
                  <c:y val="-3.88407021997848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63415962936715"/>
                      <c:h val="7.497795703692736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8643231138013304E-2"/>
                  <c:y val="-9.0755533095227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37687254678226"/>
                      <c:h val="7.497795703692736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3272836835973982E-2"/>
                  <c:y val="-1.16353130100758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89812333689221"/>
                      <c:h val="7.497795703692736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5.2734727372984423E-2"/>
                  <c:y val="2.32706260201529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6411543744528382E-2"/>
                  <c:y val="2.0562772315060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79057169512019"/>
                      <c:h val="7.3614724887916705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4.2370823847586439E-8"/>
                  <c:y val="-6.16883169451816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31329038005184"/>
                      <c:h val="4.023449116313510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управленческие документы </c:v>
                </c:pt>
                <c:pt idx="1">
                  <c:v>документы личного происхождения</c:v>
                </c:pt>
                <c:pt idx="2">
                  <c:v>научно-техническая документация </c:v>
                </c:pt>
                <c:pt idx="3">
                  <c:v>фотодокументы</c:v>
                </c:pt>
                <c:pt idx="4">
                  <c:v>кинодокументы</c:v>
                </c:pt>
                <c:pt idx="5">
                  <c:v>документы по личному составу</c:v>
                </c:pt>
                <c:pt idx="6">
                  <c:v>иные документы 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486613</c:v>
                </c:pt>
                <c:pt idx="1">
                  <c:v>10186</c:v>
                </c:pt>
                <c:pt idx="2">
                  <c:v>6126</c:v>
                </c:pt>
                <c:pt idx="3">
                  <c:v>58521</c:v>
                </c:pt>
                <c:pt idx="4" formatCode="General">
                  <c:v>79</c:v>
                </c:pt>
                <c:pt idx="5" formatCode="General">
                  <c:v>237943</c:v>
                </c:pt>
                <c:pt idx="6" formatCode="General">
                  <c:v>2422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814009661835748E-2"/>
          <c:y val="0.14068776086803642"/>
          <c:w val="0.96920289855072461"/>
          <c:h val="0.823622756954297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Запросы</c:v>
                </c:pt>
              </c:strCache>
            </c:strRef>
          </c:tx>
          <c:explosion val="39"/>
          <c:dPt>
            <c:idx val="0"/>
            <c:bubble3D val="0"/>
            <c:explosion val="31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307471-8429-4170-AD9F-AE5ADFE95FC0}" type="CATEGORYNAME">
                      <a:rPr lang="ru-RU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</a:t>
                    </a:r>
                    <a:fld id="{62B39607-50AE-41CC-AD93-6C7FEB10A23F}" type="VALUE">
                      <a:rPr lang="ru-RU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 baseline="0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2BB321-ABE2-4A69-AEE1-A10A1204C91F}" type="CATEGORYNAME">
                      <a:rPr lang="ru-RU" smtClean="0"/>
                      <a:pPr>
                        <a:defRPr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8D3DFD7C-1254-47B8-8DA5-6F0419A7AD05}" type="VALUE">
                      <a:rPr lang="ru-RU" baseline="0" smtClean="0"/>
                      <a:pPr>
                        <a:defRPr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7B5226-30B2-4253-8813-163C77FF0AB5}" type="CATEGORYNAME">
                      <a:rPr lang="ru-RU" baseline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</a:t>
                    </a:r>
                    <a:fld id="{40D6B425-8BFC-4671-B275-00202724772F}" type="VALUE">
                      <a:rPr lang="ru-RU" baseline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 baseline="0" dirty="0" smtClean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77D83D-7687-4500-A902-A9C7BD946C78}" type="CATEGORYNAME">
                      <a:rPr lang="ru-RU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  <a:fld id="{72BDF9A0-9064-412F-A494-68240374FBA1}" type="VALUE">
                      <a:rPr lang="ru-RU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 baseline="0" dirty="0" smtClean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Социально-правовые</c:v>
                </c:pt>
                <c:pt idx="1">
                  <c:v>Генеалогические</c:v>
                </c:pt>
                <c:pt idx="2">
                  <c:v>Тематические </c:v>
                </c:pt>
                <c:pt idx="3">
                  <c:v>Иные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14041</c:v>
                </c:pt>
                <c:pt idx="1">
                  <c:v>82</c:v>
                </c:pt>
                <c:pt idx="2">
                  <c:v>2037</c:v>
                </c:pt>
                <c:pt idx="3">
                  <c:v>869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6410-37BF-4DC4-A472-49958BCA0AE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1AD5-29A7-418D-94F0-D5AC05EAF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4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6410-37BF-4DC4-A472-49958BCA0AE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1AD5-29A7-418D-94F0-D5AC05EAF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6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6410-37BF-4DC4-A472-49958BCA0AE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1AD5-29A7-418D-94F0-D5AC05EAF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6410-37BF-4DC4-A472-49958BCA0AE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1AD5-29A7-418D-94F0-D5AC05EAF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3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6410-37BF-4DC4-A472-49958BCA0AE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1AD5-29A7-418D-94F0-D5AC05EAF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6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6410-37BF-4DC4-A472-49958BCA0AE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1AD5-29A7-418D-94F0-D5AC05EAF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6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6410-37BF-4DC4-A472-49958BCA0AE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1AD5-29A7-418D-94F0-D5AC05EAF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4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6410-37BF-4DC4-A472-49958BCA0AE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1AD5-29A7-418D-94F0-D5AC05EAF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1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6410-37BF-4DC4-A472-49958BCA0AE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1AD5-29A7-418D-94F0-D5AC05EAF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16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6410-37BF-4DC4-A472-49958BCA0AE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1AD5-29A7-418D-94F0-D5AC05EAF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6410-37BF-4DC4-A472-49958BCA0AE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1AD5-29A7-418D-94F0-D5AC05EAF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7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rgbClr val="1063EA">
                <a:alpha val="78000"/>
                <a:lumMod val="77000"/>
              </a:srgbClr>
            </a:gs>
            <a:gs pos="97000">
              <a:srgbClr val="B5D2EC"/>
            </a:gs>
            <a:gs pos="63000">
              <a:srgbClr val="AF72F2">
                <a:lumMod val="39000"/>
                <a:lumOff val="61000"/>
              </a:srgb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76410-37BF-4DC4-A472-49958BCA0AE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A1AD5-29A7-418D-94F0-D5AC05EAF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1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95" y="2284171"/>
            <a:ext cx="5696527" cy="38759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6019" y="101600"/>
            <a:ext cx="11226800" cy="2197734"/>
          </a:xfr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Публичный отчет о деятельности Агентства записи актов гражданского состояния и архивного дела Камчатского края за 2019 год</a:t>
            </a:r>
            <a:endParaRPr lang="ru-RU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430" y="5559969"/>
            <a:ext cx="10926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Докладчик – Журавлёв Александр Сергеевич, 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заместитель 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руководителя Агентства </a:t>
            </a:r>
            <a:endParaRPr lang="ru-RU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записи 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актов гражданского состояния 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  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архивного дела Камчатского края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2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23 декабря 2019 года состоялось заседание координационного совета глав муниципальных районов в Камчатском крае при Губернаторе Камчатского края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25" y="1825625"/>
            <a:ext cx="4959149" cy="4351338"/>
          </a:xfrm>
        </p:spPr>
      </p:pic>
    </p:spTree>
    <p:extLst>
      <p:ext uri="{BB962C8B-B14F-4D97-AF65-F5344CB8AC3E}">
        <p14:creationId xmlns:p14="http://schemas.microsoft.com/office/powerpoint/2010/main" val="419820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821" y="-241301"/>
            <a:ext cx="10515600" cy="132238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Bookman Old Style" panose="02050604050505020204" pitchFamily="18" charset="0"/>
              </a:rPr>
              <a:t>Нормотворческая деятельность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2" y="660400"/>
            <a:ext cx="10405029" cy="6053429"/>
          </a:xfrm>
        </p:spPr>
      </p:pic>
    </p:spTree>
    <p:extLst>
      <p:ext uri="{BB962C8B-B14F-4D97-AF65-F5344CB8AC3E}">
        <p14:creationId xmlns:p14="http://schemas.microsoft.com/office/powerpoint/2010/main" val="349649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721" y="-114301"/>
            <a:ext cx="10515600" cy="132238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Реализация мероприятий, направленных на укрепление семьи, пропаганду здоровой, полноценной семьи, материнства, отцовства и детства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21" y="1076325"/>
            <a:ext cx="5801784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6" t="8535" r="20986"/>
          <a:stretch/>
        </p:blipFill>
        <p:spPr>
          <a:xfrm>
            <a:off x="473821" y="1076325"/>
            <a:ext cx="3098800" cy="3136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r="38267" b="7008"/>
          <a:stretch/>
        </p:blipFill>
        <p:spPr>
          <a:xfrm>
            <a:off x="3572621" y="1064258"/>
            <a:ext cx="5241179" cy="56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1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721" y="-114301"/>
            <a:ext cx="10515600" cy="132238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Bookman Old Style" panose="02050604050505020204" pitchFamily="18" charset="0"/>
              </a:rPr>
              <a:t>Информационное </a:t>
            </a:r>
            <a:r>
              <a:rPr lang="ru-RU" sz="3200" b="1" dirty="0" smtClean="0">
                <a:latin typeface="Bookman Old Style" panose="02050604050505020204" pitchFamily="18" charset="0"/>
              </a:rPr>
              <a:t>обеспечение 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90" y="898525"/>
            <a:ext cx="6142820" cy="43513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85" y="898525"/>
            <a:ext cx="2382716" cy="51625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7728" y="5414745"/>
            <a:ext cx="7579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На официальном сайте Агентства размещен 41 материал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о </a:t>
            </a:r>
            <a:r>
              <a:rPr lang="ru-RU" b="1" dirty="0">
                <a:latin typeface="Bookman Old Style" panose="02050604050505020204" pitchFamily="18" charset="0"/>
              </a:rPr>
              <a:t>деятельности Агентства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86013" y="6140234"/>
            <a:ext cx="430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Аккаунт Агентства в </a:t>
            </a:r>
            <a:r>
              <a:rPr lang="ru-RU" b="1" dirty="0" err="1" smtClean="0">
                <a:latin typeface="Bookman Old Style" panose="02050604050505020204" pitchFamily="18" charset="0"/>
              </a:rPr>
              <a:t>Инстаграм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391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Bookman Old Style" panose="02050604050505020204" pitchFamily="18" charset="0"/>
              </a:rPr>
              <a:t>В адрес Агентства поступило </a:t>
            </a:r>
            <a:r>
              <a:rPr lang="ru-RU" sz="3200" b="1" dirty="0">
                <a:latin typeface="Bookman Old Style" panose="02050604050505020204" pitchFamily="18" charset="0"/>
              </a:rPr>
              <a:t>319 обращений граждан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935186"/>
              </p:ext>
            </p:extLst>
          </p:nvPr>
        </p:nvGraphicFramePr>
        <p:xfrm>
          <a:off x="240633" y="1087655"/>
          <a:ext cx="11656192" cy="569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05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</a:t>
            </a:r>
            <a:r>
              <a:rPr lang="ru-RU" b="1" dirty="0" smtClean="0">
                <a:latin typeface="Bookman Old Style" panose="02050604050505020204" pitchFamily="18" charset="0"/>
              </a:rPr>
              <a:t>Система архивной службы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Агентство записи актов гражданского состояния и архивного дела Камчатского края;</a:t>
            </a:r>
          </a:p>
          <a:p>
            <a:pPr algn="just"/>
            <a:r>
              <a:rPr lang="ru-RU" b="1" dirty="0" smtClean="0"/>
              <a:t>1 государственный архив Камчатского края с филиалом в                  </a:t>
            </a:r>
            <a:r>
              <a:rPr lang="ru-RU" b="1" dirty="0" err="1" smtClean="0"/>
              <a:t>п.г.т</a:t>
            </a:r>
            <a:r>
              <a:rPr lang="ru-RU" b="1" dirty="0" smtClean="0"/>
              <a:t>. Палана;</a:t>
            </a:r>
          </a:p>
          <a:p>
            <a:pPr algn="just"/>
            <a:r>
              <a:rPr lang="ru-RU" b="1" dirty="0" smtClean="0"/>
              <a:t>2 муниципальных архива - казенные учреждения;</a:t>
            </a:r>
          </a:p>
          <a:p>
            <a:pPr algn="just"/>
            <a:r>
              <a:rPr lang="ru-RU" b="1" dirty="0" smtClean="0"/>
              <a:t>12 структурных подразделений (специалистов) органов местного самоуправления муниципальных районов с функциями муниципального архива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866499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rgbClr val="1063EA">
                <a:alpha val="78000"/>
                <a:lumMod val="77000"/>
              </a:srgbClr>
            </a:gs>
            <a:gs pos="97000">
              <a:srgbClr val="B5D2EC"/>
            </a:gs>
            <a:gs pos="65000">
              <a:srgbClr val="AF72F2">
                <a:lumMod val="39000"/>
                <a:lumOff val="61000"/>
              </a:srgb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7" y="153369"/>
            <a:ext cx="12031579" cy="9342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Архивы региона хранят 801 890 </a:t>
            </a:r>
            <a:r>
              <a:rPr lang="ru-RU" b="1" dirty="0" err="1" smtClean="0">
                <a:latin typeface="Bookman Old Style" panose="02050604050505020204" pitchFamily="18" charset="0"/>
              </a:rPr>
              <a:t>ед.хр</a:t>
            </a:r>
            <a:r>
              <a:rPr lang="ru-RU" b="1" dirty="0" smtClean="0">
                <a:latin typeface="Bookman Old Style" panose="02050604050505020204" pitchFamily="18" charset="0"/>
              </a:rPr>
              <a:t>.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825530"/>
              </p:ext>
            </p:extLst>
          </p:nvPr>
        </p:nvGraphicFramePr>
        <p:xfrm>
          <a:off x="298383" y="1299410"/>
          <a:ext cx="11800573" cy="555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52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391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man Old Style" panose="02050604050505020204" pitchFamily="18" charset="0"/>
              </a:rPr>
              <a:t>Архивами исполнены </a:t>
            </a:r>
            <a:r>
              <a:rPr lang="ru-RU" sz="3600" b="1" dirty="0">
                <a:latin typeface="Bookman Old Style" panose="02050604050505020204" pitchFamily="18" charset="0"/>
              </a:rPr>
              <a:t>17 029 запросов</a:t>
            </a:r>
            <a:r>
              <a:rPr lang="ru-RU" sz="3600" b="1" dirty="0" smtClean="0">
                <a:latin typeface="Bookman Old Style" panose="02050604050505020204" pitchFamily="18" charset="0"/>
              </a:rPr>
              <a:t>  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123895"/>
              </p:ext>
            </p:extLst>
          </p:nvPr>
        </p:nvGraphicFramePr>
        <p:xfrm>
          <a:off x="240633" y="1087655"/>
          <a:ext cx="11656192" cy="569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7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latin typeface="Bookman Old Style" panose="02050604050505020204" pitchFamily="18" charset="0"/>
              </a:rPr>
              <a:t>Экспертно-проверочной методической комиссией Агентства утверждены/согласованы</a:t>
            </a:r>
            <a:r>
              <a:rPr lang="ru-RU" sz="3000" dirty="0" smtClean="0">
                <a:latin typeface="Bookman Old Style" panose="02050604050505020204" pitchFamily="18" charset="0"/>
              </a:rPr>
              <a:t>:</a:t>
            </a:r>
            <a:endParaRPr lang="ru-RU" sz="3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835521"/>
              </p:ext>
            </p:extLst>
          </p:nvPr>
        </p:nvGraphicFramePr>
        <p:xfrm>
          <a:off x="838200" y="1530350"/>
          <a:ext cx="10515600" cy="464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35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" y="231006"/>
            <a:ext cx="11641710" cy="64296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882" y="162995"/>
            <a:ext cx="11473314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man Old Style" panose="02050604050505020204" pitchFamily="18" charset="0"/>
              </a:rPr>
              <a:t>Современный</a:t>
            </a:r>
            <a:r>
              <a:rPr lang="ru-RU" sz="3600" b="1" dirty="0" smtClean="0"/>
              <a:t> </a:t>
            </a:r>
            <a:r>
              <a:rPr lang="ru-RU" sz="3600" b="1" dirty="0" smtClean="0">
                <a:latin typeface="Bookman Old Style" panose="02050604050505020204" pitchFamily="18" charset="0"/>
              </a:rPr>
              <a:t>читальный зал </a:t>
            </a:r>
            <a:br>
              <a:rPr lang="ru-RU" sz="3600" b="1" dirty="0" smtClean="0">
                <a:latin typeface="Bookman Old Style" panose="02050604050505020204" pitchFamily="18" charset="0"/>
              </a:rPr>
            </a:br>
            <a:r>
              <a:rPr lang="ru-RU" sz="3600" b="1" dirty="0" smtClean="0">
                <a:latin typeface="Bookman Old Style" panose="02050604050505020204" pitchFamily="18" charset="0"/>
              </a:rPr>
              <a:t>государственного архива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Bookman Old Style" panose="02050604050505020204" pitchFamily="18" charset="0"/>
              </a:rPr>
              <a:t>Агентство </a:t>
            </a:r>
            <a:r>
              <a:rPr lang="ru-RU" sz="3600" b="1" dirty="0">
                <a:latin typeface="Bookman Old Style" panose="02050604050505020204" pitchFamily="18" charset="0"/>
              </a:rPr>
              <a:t>записи актов гражданского состояния и архивного дела Камчатского края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Агентство записи актов гражданского состояния и архивного дела Камчатского края (далее - Агентство) исполнительной орган государственной власти края, наделенный полномочиями Российской Федерации по государственной регистрации актов гражданского состояния на территории Камчатского края и функциями по реализации региональной политики, по нормативному правовому регулированию, по контролю (надзору) в сфере архивного дела на территории Камчатского края.</a:t>
            </a:r>
          </a:p>
          <a:p>
            <a:r>
              <a:rPr lang="ru-RU" dirty="0"/>
              <a:t>В структуру Агентства входят: отдел организации государственной регистрации актов гражданского состояния, отдел организации архивного дела и правового обеспечения, 2 территориальных отдела ЗАГС - отдел ЗАГС г. Петропавловска-Камчатского и отдел </a:t>
            </a:r>
            <a:r>
              <a:rPr lang="ru-RU" dirty="0" err="1"/>
              <a:t>Елизовского</a:t>
            </a:r>
            <a:r>
              <a:rPr lang="ru-RU" dirty="0"/>
              <a:t> района, штатная численность составляет 26 единиц.</a:t>
            </a:r>
          </a:p>
        </p:txBody>
      </p:sp>
    </p:spTree>
    <p:extLst>
      <p:ext uri="{BB962C8B-B14F-4D97-AF65-F5344CB8AC3E}">
        <p14:creationId xmlns:p14="http://schemas.microsoft.com/office/powerpoint/2010/main" val="37638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5" y="67377"/>
            <a:ext cx="6985074" cy="3929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13" y="242629"/>
            <a:ext cx="5449880" cy="3753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52" y="2857090"/>
            <a:ext cx="6987941" cy="393071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" y="3855351"/>
            <a:ext cx="5213256" cy="2932456"/>
          </a:xfrm>
        </p:spPr>
      </p:pic>
      <p:sp>
        <p:nvSpPr>
          <p:cNvPr id="2" name="Прямоугольник 1"/>
          <p:cNvSpPr/>
          <p:nvPr/>
        </p:nvSpPr>
        <p:spPr>
          <a:xfrm>
            <a:off x="1689198" y="2967335"/>
            <a:ext cx="96493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23" y="26795"/>
            <a:ext cx="117791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Экскурсии по государственному архиву края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man Old Style" panose="02050604050505020204" pitchFamily="18" charset="0"/>
              </a:rPr>
              <a:t>Система органов ЗАГС </a:t>
            </a:r>
            <a:r>
              <a:rPr lang="ru-RU" sz="3600" b="1" dirty="0">
                <a:latin typeface="Bookman Old Style" panose="02050604050505020204" pitchFamily="18" charset="0"/>
              </a:rPr>
              <a:t>Камчатского края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Законом Камчатского края от 04 декабря 2008 года № 147 «О наделении органов местного самоуправления муниципальных образований в Камчатском крае полномочиями по вопросам государственной регистрации актов гражданского состояния» государственными полномочиями наделены органы местного самоуправления: 2 городских округа, 10 муниципальных районов, 1 городское поселение и 22 сельских поселения.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11978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rgbClr val="1063EA">
                <a:alpha val="78000"/>
                <a:lumMod val="77000"/>
              </a:srgbClr>
            </a:gs>
            <a:gs pos="97000">
              <a:srgbClr val="B5D2EC"/>
            </a:gs>
            <a:gs pos="89000">
              <a:srgbClr val="AF72F2">
                <a:lumMod val="39000"/>
                <a:lumOff val="61000"/>
              </a:srgb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на территории края органами ЗАГС зарегистрировано 12090 актов гражданского состояния и совершено более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других юридически значимых действий</a:t>
            </a:r>
          </a:p>
        </p:txBody>
      </p:sp>
      <p:graphicFrame>
        <p:nvGraphicFramePr>
          <p:cNvPr id="28" name="Объект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901043"/>
              </p:ext>
            </p:extLst>
          </p:nvPr>
        </p:nvGraphicFramePr>
        <p:xfrm>
          <a:off x="838200" y="2017643"/>
          <a:ext cx="10515600" cy="43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83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Динамика регистрации актов гражданского состояния</a:t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442582"/>
              </p:ext>
            </p:extLst>
          </p:nvPr>
        </p:nvGraphicFramePr>
        <p:xfrm>
          <a:off x="427383" y="1341783"/>
          <a:ext cx="11598965" cy="511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17940" r="7633" b="17577"/>
          <a:stretch/>
        </p:blipFill>
        <p:spPr>
          <a:xfrm>
            <a:off x="7954756" y="1361375"/>
            <a:ext cx="3677478" cy="22462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787" y="18386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В помещении отдела ЗАГС г. Петропавловска-Камчатского для удобства посетителей </a:t>
            </a:r>
            <a:r>
              <a:rPr lang="ru-RU" sz="2400" b="1" dirty="0" smtClean="0">
                <a:solidFill>
                  <a:srgbClr val="FFFF00"/>
                </a:solidFill>
              </a:rPr>
              <a:t>установлен  </a:t>
            </a:r>
            <a:r>
              <a:rPr lang="ru-RU" sz="2400" b="1" dirty="0">
                <a:solidFill>
                  <a:srgbClr val="FFFF00"/>
                </a:solidFill>
              </a:rPr>
              <a:t>программно-аппаратный комплекс электронной системы управления очередями посетителей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r="996" b="27289"/>
          <a:stretch/>
        </p:blipFill>
        <p:spPr>
          <a:xfrm>
            <a:off x="331304" y="1725474"/>
            <a:ext cx="4100838" cy="4376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30001" r="20693" b="4492"/>
          <a:stretch/>
        </p:blipFill>
        <p:spPr>
          <a:xfrm>
            <a:off x="4432142" y="1361375"/>
            <a:ext cx="3522614" cy="52203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56" y="3823665"/>
            <a:ext cx="3677478" cy="2758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304" y="607009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9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96" y="10567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государственных услуг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688028"/>
              </p:ext>
            </p:extLst>
          </p:nvPr>
        </p:nvGraphicFramePr>
        <p:xfrm>
          <a:off x="384313" y="1431235"/>
          <a:ext cx="5711687" cy="457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284922"/>
              </p:ext>
            </p:extLst>
          </p:nvPr>
        </p:nvGraphicFramePr>
        <p:xfrm>
          <a:off x="6221896" y="1431235"/>
          <a:ext cx="5711687" cy="457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56" y="1580322"/>
            <a:ext cx="1612933" cy="4655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" r="17363"/>
          <a:stretch/>
        </p:blipFill>
        <p:spPr>
          <a:xfrm>
            <a:off x="8569782" y="356643"/>
            <a:ext cx="3622218" cy="22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Bookman Old Style" panose="02050604050505020204" pitchFamily="18" charset="0"/>
              </a:rPr>
              <a:t>Размер </a:t>
            </a:r>
            <a:r>
              <a:rPr lang="ru-RU" sz="3200" b="1" dirty="0">
                <a:latin typeface="Bookman Old Style" panose="02050604050505020204" pitchFamily="18" charset="0"/>
              </a:rPr>
              <a:t>уплаченной </a:t>
            </a:r>
            <a:r>
              <a:rPr lang="ru-RU" sz="3200" b="1" dirty="0" smtClean="0">
                <a:latin typeface="Bookman Old Style" panose="02050604050505020204" pitchFamily="18" charset="0"/>
              </a:rPr>
              <a:t>государственной пошлины  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5229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2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39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Bookman Old Style" panose="02050604050505020204" pitchFamily="18" charset="0"/>
              </a:rPr>
              <a:t>Органами ЗАГС исполнены </a:t>
            </a:r>
            <a:r>
              <a:rPr lang="ru-RU" sz="3600" b="1" dirty="0">
                <a:latin typeface="Bookman Old Style" panose="02050604050505020204" pitchFamily="18" charset="0"/>
              </a:rPr>
              <a:t>18 203 </a:t>
            </a:r>
            <a:r>
              <a:rPr lang="ru-RU" sz="3600" b="1" dirty="0" smtClean="0">
                <a:latin typeface="Bookman Old Style" panose="02050604050505020204" pitchFamily="18" charset="0"/>
              </a:rPr>
              <a:t>запроса  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876962"/>
              </p:ext>
            </p:extLst>
          </p:nvPr>
        </p:nvGraphicFramePr>
        <p:xfrm>
          <a:off x="240633" y="1087655"/>
          <a:ext cx="11656192" cy="569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64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433</Words>
  <Application>Microsoft Office PowerPoint</Application>
  <PresentationFormat>Широкоэкранный</PresentationFormat>
  <Paragraphs>55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Times New Roman</vt:lpstr>
      <vt:lpstr>Тема Office</vt:lpstr>
      <vt:lpstr>Публичный отчет о деятельности Агентства записи актов гражданского состояния и архивного дела Камчатского края за 2019 год</vt:lpstr>
      <vt:lpstr>Агентство записи актов гражданского состояния и архивного дела Камчатского края </vt:lpstr>
      <vt:lpstr>Система органов ЗАГС Камчатского края </vt:lpstr>
      <vt:lpstr>В 2019 году на территории края органами ЗАГС зарегистрировано 12090 актов гражданского состояния и совершено более 35 тысяч других юридически значимых действий</vt:lpstr>
      <vt:lpstr>Динамика регистрации актов гражданского состояния  </vt:lpstr>
      <vt:lpstr>В помещении отдела ЗАГС г. Петропавловска-Камчатского для удобства посетителей установлен  программно-аппаратный комплекс электронной системы управления очередями посетителей</vt:lpstr>
      <vt:lpstr>Доступность государственных услуг</vt:lpstr>
      <vt:lpstr>Размер уплаченной государственной пошлины  </vt:lpstr>
      <vt:lpstr>Органами ЗАГС исполнены 18 203 запроса  </vt:lpstr>
      <vt:lpstr>23 декабря 2019 года состоялось заседание координационного совета глав муниципальных районов в Камчатском крае при Губернаторе Камчатского края</vt:lpstr>
      <vt:lpstr>Нормотворческая деятельность</vt:lpstr>
      <vt:lpstr>Реализация мероприятий, направленных на укрепление семьи, пропаганду здоровой, полноценной семьи, материнства, отцовства и детства</vt:lpstr>
      <vt:lpstr>Информационное обеспечение </vt:lpstr>
      <vt:lpstr>В адрес Агентства поступило 319 обращений граждан</vt:lpstr>
      <vt:lpstr>  Система архивной службы</vt:lpstr>
      <vt:lpstr>Архивы региона хранят 801 890 ед.хр. </vt:lpstr>
      <vt:lpstr>Архивами исполнены 17 029 запросов  </vt:lpstr>
      <vt:lpstr>Экспертно-проверочной методической комиссией Агентства утверждены/согласованы:</vt:lpstr>
      <vt:lpstr>Современный читальный зал  государственного архива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отчет  о деятельности Агентства записи актов гражданского состояния и архивного дела Камчатского края   за 2019 год </dc:title>
  <dc:creator>Широбокова Татьяна Сергеевна</dc:creator>
  <cp:lastModifiedBy>Журавлёв Александр Сергеевич</cp:lastModifiedBy>
  <cp:revision>46</cp:revision>
  <dcterms:created xsi:type="dcterms:W3CDTF">2020-01-14T04:09:45Z</dcterms:created>
  <dcterms:modified xsi:type="dcterms:W3CDTF">2020-01-20T23:53:54Z</dcterms:modified>
</cp:coreProperties>
</file>