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5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5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21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3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80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0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11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51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6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75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69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1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7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4FD118-9C85-45F0-9715-7AC9183A5BD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16BDB7-89BA-4373-BEA9-F53731D84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84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584" y="1495846"/>
            <a:ext cx="8361229" cy="209822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Паспорт архива организации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7266" y="3594072"/>
            <a:ext cx="606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(</a:t>
            </a:r>
            <a:r>
              <a:rPr lang="ru-RU" sz="2000" b="1" dirty="0" smtClean="0"/>
              <a:t>рекомендации по заполнению)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192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36" y="70780"/>
            <a:ext cx="11843068" cy="268156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6"/>
                </a:solidFill>
              </a:rPr>
              <a:t>Паспорт архива организации </a:t>
            </a:r>
            <a:r>
              <a:rPr lang="ru-RU" b="1" dirty="0" smtClean="0"/>
              <a:t>– это документ централизованного государственного учёта документов Архивного фонда Российской Федерации в архиве организации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96" y="2752344"/>
            <a:ext cx="4453128" cy="4029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4786" y="3612790"/>
            <a:ext cx="357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Регламент государственного учета документов Архивного фонда Российской Федерации, утверждённый приказом </a:t>
            </a:r>
            <a:r>
              <a:rPr lang="ru-RU" b="1" dirty="0" err="1" smtClean="0"/>
              <a:t>Росархива</a:t>
            </a:r>
            <a:r>
              <a:rPr lang="ru-RU" b="1" dirty="0" smtClean="0"/>
              <a:t> от </a:t>
            </a:r>
            <a:r>
              <a:rPr lang="en-US" b="1" dirty="0" smtClean="0"/>
              <a:t>11.03.1997 N 11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89570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88" y="-322412"/>
            <a:ext cx="11340148" cy="675064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6"/>
                </a:solidFill>
              </a:rPr>
              <a:t>Паспорт архива организации </a:t>
            </a:r>
            <a:r>
              <a:rPr lang="ru-RU" sz="2800" b="1" dirty="0"/>
              <a:t>отражает информацию об организации хранения и сведения о документах постоянного хранения и по личному составу по состоянию на </a:t>
            </a:r>
            <a:r>
              <a:rPr lang="ru-RU" sz="2800" b="1" dirty="0" smtClean="0"/>
              <a:t>1 декабря </a:t>
            </a:r>
            <a:r>
              <a:rPr lang="ru-RU" sz="2800" b="1" dirty="0"/>
              <a:t>отчетного </a:t>
            </a:r>
            <a:r>
              <a:rPr lang="ru-RU" sz="2800" b="1" dirty="0" smtClean="0"/>
              <a:t>года, составляется </a:t>
            </a:r>
            <a:r>
              <a:rPr lang="ru-RU" sz="2800" b="1" dirty="0"/>
              <a:t>каждой организацией — источником комплектования</a:t>
            </a:r>
            <a:br>
              <a:rPr lang="ru-RU" sz="2800" b="1" dirty="0"/>
            </a:br>
            <a:r>
              <a:rPr lang="ru-RU" sz="2800" b="1" dirty="0" smtClean="0"/>
              <a:t>государственного или муниципального  </a:t>
            </a:r>
            <a:r>
              <a:rPr lang="ru-RU" sz="2800" b="1" dirty="0"/>
              <a:t>архива </a:t>
            </a:r>
            <a:r>
              <a:rPr lang="ru-RU" sz="2800" b="1" u="sng" dirty="0"/>
              <a:t>ежегодно</a:t>
            </a:r>
            <a:r>
              <a:rPr lang="ru-RU" sz="2800" b="1" dirty="0"/>
              <a:t> в двух экземплярах, </a:t>
            </a:r>
            <a:br>
              <a:rPr lang="ru-RU" sz="2800" b="1" dirty="0"/>
            </a:br>
            <a:r>
              <a:rPr lang="ru-RU" sz="2800" b="1" dirty="0" smtClean="0"/>
              <a:t>Один </a:t>
            </a:r>
            <a:r>
              <a:rPr lang="ru-RU" sz="2800" b="1" dirty="0"/>
              <a:t>экземпляр </a:t>
            </a:r>
            <a:r>
              <a:rPr lang="ru-RU" sz="2800" b="1" dirty="0" smtClean="0"/>
              <a:t>паспорта представляется </a:t>
            </a:r>
            <a:r>
              <a:rPr lang="ru-RU" sz="2800" b="1" dirty="0"/>
              <a:t>в </a:t>
            </a:r>
            <a:r>
              <a:rPr lang="ru-RU" sz="2800" b="1" dirty="0" smtClean="0"/>
              <a:t>государственный или муниципальный </a:t>
            </a:r>
            <a:r>
              <a:rPr lang="ru-RU" sz="2800" b="1" dirty="0"/>
              <a:t>архив, </a:t>
            </a:r>
            <a:r>
              <a:rPr lang="ru-RU" sz="2800" b="1" dirty="0" smtClean="0"/>
              <a:t>второй – хранится в </a:t>
            </a:r>
            <a:r>
              <a:rPr lang="ru-RU" sz="2800" b="1" dirty="0"/>
              <a:t>деле фонда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80470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40" y="552519"/>
            <a:ext cx="11843068" cy="573855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1 — «Количество фондов»</a:t>
            </a: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cap="none" dirty="0"/>
              <a:t>Указываются все фонды, если фондирование документов, находящихся на хранении в архиве организации, проведено раздельно. В архиве кроме основного фонда, </a:t>
            </a:r>
            <a:r>
              <a:rPr lang="ru-RU" sz="1800" b="1" cap="none" dirty="0" smtClean="0"/>
              <a:t>образовавшегося </a:t>
            </a:r>
            <a:r>
              <a:rPr lang="ru-RU" sz="1800" b="1" cap="none" dirty="0"/>
              <a:t>в результате деятельности настоящей организации, могут храниться фонды организаций — предшественников и ликвидированных </a:t>
            </a:r>
            <a:r>
              <a:rPr lang="ru-RU" sz="1800" b="1" cap="none" dirty="0" smtClean="0"/>
              <a:t> подведомственных организаций</a:t>
            </a:r>
            <a:r>
              <a:rPr lang="ru-RU" sz="1800" b="1" cap="none" dirty="0"/>
              <a:t>. Каждый фонд, независимо от того, состоит ли он из документов одного или нескольких видов (управленческая или документы по личному составу) </a:t>
            </a:r>
            <a:r>
              <a:rPr lang="ru-RU" sz="1800" b="1" cap="none" dirty="0" smtClean="0"/>
              <a:t>учитывается</a:t>
            </a:r>
            <a:r>
              <a:rPr lang="ru-RU" sz="1800" b="1" cap="none" dirty="0"/>
              <a:t> в паспорте только один раз</a:t>
            </a:r>
            <a:r>
              <a:rPr lang="ru-RU" sz="1800" b="1" cap="none" dirty="0" smtClean="0"/>
              <a:t>.</a:t>
            </a:r>
            <a:br>
              <a:rPr lang="ru-RU" sz="1800" b="1" cap="none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2 — «Площадь архивохранилища» (кв. м)</a:t>
            </a: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cap="none" dirty="0"/>
              <a:t>Указывается площадь отдельного помещения в кв. м. В случае его отсутствия, ставится прочерк</a:t>
            </a:r>
            <a:r>
              <a:rPr lang="ru-RU" sz="1800" b="1" cap="none" dirty="0" smtClean="0"/>
              <a:t>.</a:t>
            </a:r>
            <a:br>
              <a:rPr lang="ru-RU" sz="1800" b="1" cap="none" dirty="0" smtClean="0"/>
            </a:br>
            <a:r>
              <a:rPr lang="ru-RU" sz="1800" b="1" cap="none" dirty="0"/>
              <a:t/>
            </a:r>
            <a:br>
              <a:rPr lang="ru-RU" sz="1800" b="1" cap="none" dirty="0"/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3 — «Загруженность архивохранилища (%)</a:t>
            </a: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b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cap="none" dirty="0"/>
              <a:t>Графа заполняется при наличии </a:t>
            </a:r>
            <a:r>
              <a:rPr lang="ru-RU" sz="1800" b="1" cap="none" dirty="0" smtClean="0"/>
              <a:t>архивохранилища и рассчитывается </a:t>
            </a:r>
            <a:r>
              <a:rPr lang="ru-RU" sz="1800" b="1" cap="none" dirty="0"/>
              <a:t>путем деления  количества  дел,  находящихся  на  хранении,  на  количество  дел, которое может вместить помещение (проектная вместимость) и </a:t>
            </a:r>
            <a:r>
              <a:rPr lang="ru-RU" sz="1800" b="1" cap="none" dirty="0" smtClean="0"/>
              <a:t>умножается на 100%. </a:t>
            </a:r>
            <a:br>
              <a:rPr lang="ru-RU" sz="1800" b="1" cap="none" dirty="0" smtClean="0"/>
            </a:br>
            <a:r>
              <a:rPr lang="ru-RU" sz="1800" b="1" cap="none" dirty="0" smtClean="0"/>
              <a:t>Но Прежде </a:t>
            </a:r>
            <a:r>
              <a:rPr lang="ru-RU" sz="1800" b="1" cap="none" dirty="0"/>
              <a:t>чем выявить </a:t>
            </a:r>
            <a:r>
              <a:rPr lang="ru-RU" sz="1800" b="1" cap="none" dirty="0" smtClean="0"/>
              <a:t>загруженность архивохранилища, </a:t>
            </a:r>
            <a:r>
              <a:rPr lang="ru-RU" sz="1800" b="1" cap="none" dirty="0"/>
              <a:t>требуется определить </a:t>
            </a:r>
            <a:r>
              <a:rPr lang="ru-RU" sz="1800" b="1" cap="none" dirty="0" smtClean="0"/>
              <a:t>его вместимость</a:t>
            </a:r>
            <a:r>
              <a:rPr lang="ru-RU" sz="1800" b="1" cap="none" dirty="0"/>
              <a:t>. Вместимость </a:t>
            </a:r>
            <a:r>
              <a:rPr lang="ru-RU" sz="1800" b="1" cap="none" dirty="0" smtClean="0"/>
              <a:t>архивохранилища можно определить разными способами:</a:t>
            </a:r>
            <a:br>
              <a:rPr lang="ru-RU" sz="1800" b="1" cap="none" dirty="0" smtClean="0"/>
            </a:br>
            <a:r>
              <a:rPr lang="ru-RU" sz="1800" b="1" cap="none" dirty="0" smtClean="0"/>
              <a:t>1) 1000 </a:t>
            </a:r>
            <a:r>
              <a:rPr lang="ru-RU" sz="1800" b="1" cap="none" dirty="0"/>
              <a:t>ед. хр. </a:t>
            </a:r>
            <a:r>
              <a:rPr lang="ru-RU" sz="1800" b="1" cap="none" dirty="0" smtClean="0"/>
              <a:t>×</a:t>
            </a:r>
            <a:r>
              <a:rPr lang="ru-RU" sz="1800" b="1" cap="none" dirty="0"/>
              <a:t> на площадь архивохранилища / 2,5 кв. м</a:t>
            </a:r>
            <a:br>
              <a:rPr lang="ru-RU" sz="1800" b="1" cap="none" dirty="0"/>
            </a:br>
            <a:r>
              <a:rPr lang="ru-RU" sz="1800" b="1" cap="none" dirty="0"/>
              <a:t>(1000 ед. хр. умножить на площадь архивохранилища и разделить на 2,5 кв. м)</a:t>
            </a:r>
            <a:br>
              <a:rPr lang="ru-RU" sz="1800" b="1" cap="none" dirty="0"/>
            </a:br>
            <a:r>
              <a:rPr lang="ru-RU" sz="1800" b="1" cap="none" dirty="0" smtClean="0"/>
              <a:t>2</a:t>
            </a:r>
            <a:r>
              <a:rPr lang="ru-RU" sz="1800" b="1" cap="none" dirty="0"/>
              <a:t>) </a:t>
            </a:r>
            <a:r>
              <a:rPr lang="ru-RU" sz="1800" b="1" cap="none" dirty="0" smtClean="0"/>
              <a:t>количество  </a:t>
            </a:r>
            <a:r>
              <a:rPr lang="ru-RU" sz="1800" b="1" cap="none" dirty="0"/>
              <a:t>ед</a:t>
            </a:r>
            <a:r>
              <a:rPr lang="ru-RU" sz="1800" b="1" cap="none" dirty="0" smtClean="0"/>
              <a:t>. хр</a:t>
            </a:r>
            <a:r>
              <a:rPr lang="ru-RU" sz="1800" b="1" cap="none" dirty="0"/>
              <a:t>.,  </a:t>
            </a:r>
            <a:r>
              <a:rPr lang="ru-RU" sz="1800" b="1" cap="none" dirty="0" smtClean="0"/>
              <a:t>находящихся  </a:t>
            </a:r>
            <a:r>
              <a:rPr lang="ru-RU" sz="1800" b="1" cap="none" dirty="0"/>
              <a:t>на  1  погонном  </a:t>
            </a:r>
            <a:r>
              <a:rPr lang="ru-RU" sz="1800" b="1" cap="none" dirty="0" smtClean="0"/>
              <a:t>метре,  </a:t>
            </a:r>
            <a:r>
              <a:rPr lang="ru-RU" sz="1800" b="1" cap="none" dirty="0"/>
              <a:t>умножается  на число  общей протяженности архивных полок (в том числе свободных</a:t>
            </a:r>
            <a:r>
              <a:rPr lang="ru-RU" sz="1800" b="1" cap="none" dirty="0" smtClean="0"/>
              <a:t>). При </a:t>
            </a:r>
            <a:r>
              <a:rPr lang="ru-RU" sz="1800" b="1" cap="none" dirty="0"/>
              <a:t>этом  В случае наличия в хранилище стандартных стеллажей вместимость архивохранилища вычисляется из расчета 75 дел на 1 погонный </a:t>
            </a:r>
            <a:r>
              <a:rPr lang="ru-RU" sz="1800" b="1" cap="none" dirty="0" smtClean="0"/>
              <a:t>метр.</a:t>
            </a:r>
            <a:endParaRPr lang="ru-RU" sz="1800" b="1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8503920" y="0"/>
            <a:ext cx="49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Раздел 1. Общие сведения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3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780"/>
            <a:ext cx="12192000" cy="6220293"/>
          </a:xfrm>
        </p:spPr>
        <p:txBody>
          <a:bodyPr>
            <a:normAutofit fontScale="90000"/>
          </a:bodyPr>
          <a:lstStyle/>
          <a:p>
            <a:pPr>
              <a:spcBef>
                <a:spcPts val="300"/>
              </a:spcBef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строка 201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графы </a:t>
            </a: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1-3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/>
              <a:t>Указывается количество хранящихся в архиве организации и структурных подразделениях организации документов постоянного хранения, сформированные в дела по год, предшествующий двум годам текущего года, т.к. дела предаются в архив организации не позднее, чем через три года после завершения дел в делопроизводстве.  Так, в паспорте, составленном на 1 декабря </a:t>
            </a:r>
            <a:r>
              <a:rPr lang="ru-RU" sz="1800" b="1" i="1" cap="none" dirty="0" smtClean="0"/>
              <a:t>2021 </a:t>
            </a:r>
            <a:r>
              <a:rPr lang="ru-RU" sz="1800" b="1" i="1" cap="none" dirty="0"/>
              <a:t>года, сведения даются по </a:t>
            </a:r>
            <a:r>
              <a:rPr lang="ru-RU" sz="1800" b="1" i="1" cap="none" dirty="0" smtClean="0"/>
              <a:t>2018 </a:t>
            </a:r>
            <a:r>
              <a:rPr lang="ru-RU" sz="1800" b="1" i="1" cap="none" dirty="0"/>
              <a:t>год включительно.</a:t>
            </a:r>
            <a:br>
              <a:rPr lang="ru-RU" sz="1800" b="1" i="1" cap="none" dirty="0"/>
            </a:br>
            <a:r>
              <a:rPr lang="ru-RU" sz="18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</a:t>
            </a:r>
            <a:r>
              <a:rPr lang="ru-RU" sz="1800" b="1" i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4-6 </a:t>
            </a:r>
            <a:br>
              <a:rPr lang="ru-RU" sz="1800" b="1" i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/>
              <a:t>В этой графе указываются все находящиеся на хранении в архиве организации документы постоянного хранения в ед. хр., как подготовленные к передаче на постоянное хранение в </a:t>
            </a:r>
            <a:r>
              <a:rPr lang="ru-RU" sz="1800" b="1" i="1" cap="none" dirty="0" smtClean="0"/>
              <a:t>государственный или муниципальный  </a:t>
            </a:r>
            <a:r>
              <a:rPr lang="ru-RU" sz="1800" b="1" i="1" cap="none" dirty="0"/>
              <a:t>архив (но на 01.12 еще не переданные) </a:t>
            </a:r>
            <a:r>
              <a:rPr lang="ru-RU" sz="1800" b="1" i="1" cap="none" dirty="0" smtClean="0"/>
              <a:t>и внесённые </a:t>
            </a:r>
            <a:r>
              <a:rPr lang="ru-RU" sz="1800" b="1" i="1" cap="none" dirty="0"/>
              <a:t>в </a:t>
            </a:r>
            <a:r>
              <a:rPr lang="ru-RU" sz="1800" b="1" i="1" cap="none" dirty="0" smtClean="0"/>
              <a:t>описи, </a:t>
            </a:r>
            <a:r>
              <a:rPr lang="ru-RU" sz="1800" b="1" i="1" cap="none" dirty="0"/>
              <a:t>утвержденные ЭПМК Агентства </a:t>
            </a:r>
            <a:r>
              <a:rPr lang="ru-RU" sz="1800" b="1" i="1" cap="none" dirty="0" smtClean="0"/>
              <a:t>ЗАГС и архивного дела Камчатского края </a:t>
            </a:r>
            <a:r>
              <a:rPr lang="ru-RU" sz="1800" b="1" i="1" cap="none" dirty="0"/>
              <a:t>(далее — ЭПМК</a:t>
            </a:r>
            <a:r>
              <a:rPr lang="ru-RU" sz="1800" b="1" i="1" cap="none" dirty="0" smtClean="0"/>
              <a:t>).</a:t>
            </a:r>
            <a:br>
              <a:rPr lang="ru-RU" sz="1800" b="1" i="1" cap="none" dirty="0" smtClean="0"/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7 </a:t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/>
              <a:t>У</a:t>
            </a:r>
            <a:r>
              <a:rPr lang="ru-RU" sz="1800" b="1" i="1" cap="none" dirty="0" smtClean="0"/>
              <a:t>казывается </a:t>
            </a:r>
            <a:r>
              <a:rPr lang="ru-RU" sz="1800" b="1" i="1" cap="none" dirty="0"/>
              <a:t>количество дел постоянного хранения, находящихся на ведомственном хранении сверх установленного срока. Так, </a:t>
            </a:r>
            <a:r>
              <a:rPr lang="ru-RU" sz="1800" b="1" i="1" cap="none" dirty="0" smtClean="0"/>
              <a:t>документы постоянного срока хранения организаций – источников комплектования государственного архива хранятся в организации 10 лет и затем передаются в государственный архив, а организаций – источников комплектования муниципальных архивов – 5 лет и затем передаются в муниципальный архив. Если </a:t>
            </a:r>
            <a:r>
              <a:rPr lang="ru-RU" sz="1800" b="1" i="1" cap="none" dirty="0"/>
              <a:t>негосударственная организация хранит документы государственной </a:t>
            </a:r>
            <a:r>
              <a:rPr lang="ru-RU" sz="1800" b="1" i="1" cap="none" dirty="0" smtClean="0"/>
              <a:t>организации-предшественника</a:t>
            </a:r>
            <a:r>
              <a:rPr lang="ru-RU" sz="1800" b="1" i="1" cap="none" dirty="0"/>
              <a:t>, то документы, отнесенные к государственной собственности следует считать как документы, хранящиеся сверх срока.</a:t>
            </a:r>
            <a:br>
              <a:rPr lang="ru-RU" sz="1800" b="1" i="1" cap="none" dirty="0"/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8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 smtClean="0"/>
              <a:t>У</a:t>
            </a:r>
            <a:r>
              <a:rPr lang="ru-RU" sz="1800" b="1" i="1" cap="none" dirty="0" smtClean="0"/>
              <a:t>казывается </a:t>
            </a:r>
            <a:r>
              <a:rPr lang="ru-RU" sz="1800" b="1" i="1" cap="none" dirty="0"/>
              <a:t>общее количество дел постоянного хранения, образующихся в течение одного года в делопроизводстве данного учреждения. Количество определяется либо по номенклатуре, либо путем </a:t>
            </a:r>
            <a:r>
              <a:rPr lang="ru-RU" sz="1800" b="1" i="1" cap="none" dirty="0" err="1"/>
              <a:t>поединичного</a:t>
            </a:r>
            <a:r>
              <a:rPr lang="ru-RU" sz="1800" b="1" i="1" cap="none" dirty="0"/>
              <a:t> подсчета дел (в случае, когда объем документов, образующихся каждый год разнится, количество дел, образовавшихся за последние три года суммируется и делится на три</a:t>
            </a:r>
            <a:r>
              <a:rPr lang="ru-RU" sz="1800" b="1" i="1" cap="none" dirty="0" smtClean="0"/>
              <a:t>).</a:t>
            </a:r>
            <a:endParaRPr lang="ru-RU" sz="1800" b="1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7123176" y="70780"/>
            <a:ext cx="49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Раздел 2. Сведения о документах</a:t>
            </a: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07"/>
            <a:ext cx="11843068" cy="6266765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строка </a:t>
            </a:r>
            <a:r>
              <a:rPr lang="ru-RU" sz="1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202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графы </a:t>
            </a: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1-3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 smtClean="0"/>
              <a:t>Указывается </a:t>
            </a:r>
            <a:r>
              <a:rPr lang="ru-RU" sz="1800" b="1" i="1" cap="none" dirty="0"/>
              <a:t>количество хранящихся в </a:t>
            </a:r>
            <a:r>
              <a:rPr lang="ru-RU" sz="1800" b="1" i="1" cap="none" dirty="0" smtClean="0"/>
              <a:t>архиве организации </a:t>
            </a:r>
            <a:r>
              <a:rPr lang="ru-RU" sz="1800" b="1" i="1" cap="none" dirty="0"/>
              <a:t>и структурных подразделениях организации документов </a:t>
            </a:r>
            <a:r>
              <a:rPr lang="ru-RU" sz="1800" b="1" i="1" cap="none" dirty="0" smtClean="0"/>
              <a:t>по личному составу, </a:t>
            </a:r>
            <a:r>
              <a:rPr lang="ru-RU" sz="1800" b="1" i="1" cap="none" dirty="0"/>
              <a:t>сформированные в дела по год, предшествующий двум годам текущего </a:t>
            </a:r>
            <a:r>
              <a:rPr lang="ru-RU" sz="1800" b="1" i="1" cap="none" dirty="0" smtClean="0"/>
              <a:t>года. </a:t>
            </a:r>
            <a:br>
              <a:rPr lang="ru-RU" sz="1800" b="1" i="1" cap="none" dirty="0" smtClean="0"/>
            </a:br>
            <a:r>
              <a:rPr lang="ru-RU" sz="18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</a:t>
            </a:r>
            <a:r>
              <a:rPr lang="ru-RU" sz="1800" b="1" i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4-6 </a:t>
            </a:r>
            <a:br>
              <a:rPr lang="ru-RU" sz="1800" b="1" i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/>
              <a:t>В этой графе указываются все находящиеся на хранении в архиве организации документы по личному составу</a:t>
            </a:r>
            <a:r>
              <a:rPr lang="ru-RU" sz="1800" b="1" i="1" cap="none" dirty="0" smtClean="0"/>
              <a:t> </a:t>
            </a:r>
            <a:r>
              <a:rPr lang="ru-RU" sz="1800" b="1" i="1" cap="none" dirty="0"/>
              <a:t>в ед. хр., </a:t>
            </a:r>
            <a:r>
              <a:rPr lang="ru-RU" sz="1800" b="1" i="1" cap="none" dirty="0" smtClean="0"/>
              <a:t>внесённые </a:t>
            </a:r>
            <a:r>
              <a:rPr lang="ru-RU" sz="1800" b="1" i="1" cap="none" dirty="0"/>
              <a:t>в </a:t>
            </a:r>
            <a:r>
              <a:rPr lang="ru-RU" sz="1800" b="1" i="1" cap="none" dirty="0" smtClean="0"/>
              <a:t>описи, согласованные ЭПМК.</a:t>
            </a:r>
            <a:br>
              <a:rPr lang="ru-RU" sz="1800" b="1" i="1" cap="none" dirty="0" smtClean="0"/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7 </a:t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cap="none" dirty="0" smtClean="0"/>
              <a:t>Для </a:t>
            </a:r>
            <a:r>
              <a:rPr lang="ru-RU" sz="1800" b="1" i="1" cap="none" dirty="0"/>
              <a:t>документов по личному </a:t>
            </a:r>
            <a:r>
              <a:rPr lang="ru-RU" sz="1800" b="1" i="1" cap="none" dirty="0" smtClean="0"/>
              <a:t>составу не заполняется.</a:t>
            </a:r>
            <a:br>
              <a:rPr lang="ru-RU" sz="1800" b="1" i="1" cap="none" dirty="0" smtClean="0"/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Графа 8 </a:t>
            </a:r>
            <a: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800" b="1" i="1" dirty="0" smtClean="0"/>
              <a:t>У</a:t>
            </a:r>
            <a:r>
              <a:rPr lang="ru-RU" sz="1800" b="1" i="1" cap="none" dirty="0" smtClean="0"/>
              <a:t>казывается </a:t>
            </a:r>
            <a:r>
              <a:rPr lang="ru-RU" sz="1800" b="1" i="1" cap="none" dirty="0"/>
              <a:t>общее количество дел </a:t>
            </a:r>
            <a:r>
              <a:rPr lang="ru-RU" sz="1800" b="1" i="1" cap="none" dirty="0" smtClean="0"/>
              <a:t>по личному составу, </a:t>
            </a:r>
            <a:r>
              <a:rPr lang="ru-RU" sz="1800" b="1" i="1" cap="none" dirty="0"/>
              <a:t>образующихся в течение одного года в делопроизводстве данного учреждения. </a:t>
            </a:r>
            <a:endParaRPr lang="ru-RU" sz="1800" b="1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7763256" y="24307"/>
            <a:ext cx="49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Раздел 2. Сведения о документах</a:t>
            </a: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0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670638"/>
            <a:ext cx="5349240" cy="47868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строка 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301</a:t>
            </a:r>
            <a:b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2000" b="1" i="1" cap="none" dirty="0"/>
              <a:t>У</a:t>
            </a:r>
            <a:r>
              <a:rPr lang="ru-RU" sz="2000" b="1" i="1" cap="none" dirty="0" smtClean="0"/>
              <a:t>казывается наличие </a:t>
            </a:r>
            <a:r>
              <a:rPr lang="ru-RU" sz="2000" b="1" i="1" cap="none" dirty="0"/>
              <a:t>штатного </a:t>
            </a:r>
            <a:r>
              <a:rPr lang="ru-RU" sz="2000" b="1" i="1" cap="none" dirty="0" smtClean="0"/>
              <a:t>архивариуса, заведующего архивом, либо </a:t>
            </a:r>
            <a:r>
              <a:rPr lang="ru-RU" sz="2000" b="1" i="1" cap="none" dirty="0"/>
              <a:t>специалиста</a:t>
            </a:r>
            <a:r>
              <a:rPr lang="ru-RU" sz="2000" b="1" i="1" cap="none" dirty="0" smtClean="0"/>
              <a:t>, принятого  </a:t>
            </a:r>
            <a:r>
              <a:rPr lang="ru-RU" sz="2000" b="1" i="1" cap="none" dirty="0"/>
              <a:t>в  штат  в  качестве  делопроизводителя, ответственного за ведение архива организации, </a:t>
            </a:r>
            <a:r>
              <a:rPr lang="ru-RU" sz="2000" b="1" i="1" cap="none" dirty="0" smtClean="0"/>
              <a:t>а не </a:t>
            </a:r>
            <a:r>
              <a:rPr lang="ru-RU" sz="2000" b="1" i="1" cap="none" dirty="0"/>
              <a:t>количество штатных работников организации  в  целом. Если  в  организации  нет  штатных работников  архива,  а  есть  лицо</a:t>
            </a:r>
            <a:r>
              <a:rPr lang="ru-RU" sz="2000" b="1" i="1" cap="none" dirty="0" smtClean="0"/>
              <a:t>, ответственное  </a:t>
            </a:r>
            <a:r>
              <a:rPr lang="ru-RU" sz="2000" b="1" i="1" cap="none" dirty="0"/>
              <a:t>за  хранение,  обработку, упорядочение документов, законченных в делопроизводстве организации, то в  этой графе ставится «нет</a:t>
            </a:r>
            <a:r>
              <a:rPr lang="ru-RU" sz="2000" b="1" i="1" cap="none" dirty="0" smtClean="0"/>
              <a:t>».</a:t>
            </a:r>
            <a:endParaRPr lang="ru-RU" sz="20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7763256" y="2430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Раздел </a:t>
            </a:r>
            <a:r>
              <a:rPr lang="ru-RU" b="1" dirty="0" smtClean="0">
                <a:solidFill>
                  <a:srgbClr val="FFFF00"/>
                </a:solidFill>
              </a:rPr>
              <a:t>3. Кадры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85" y="790956"/>
            <a:ext cx="5010150" cy="5715000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92367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740664"/>
            <a:ext cx="5357420" cy="5833390"/>
          </a:xfrm>
        </p:spPr>
        <p:txBody>
          <a:bodyPr>
            <a:normAutofit fontScale="90000"/>
          </a:bodyPr>
          <a:lstStyle/>
          <a:p>
            <a:r>
              <a:rPr lang="ru-RU" sz="1300" b="1" dirty="0"/>
              <a:t/>
            </a:r>
            <a:br>
              <a:rPr lang="ru-RU" sz="1300" b="1" dirty="0"/>
            </a:b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Условия хранения документов</a:t>
            </a:r>
            <a:r>
              <a:rPr lang="ru-RU" sz="16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1600" b="1" i="1" cap="none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1600" b="1" cap="none" dirty="0"/>
              <a:t>Подчеркиваются </a:t>
            </a:r>
            <a:r>
              <a:rPr lang="ru-RU" sz="1600" b="1" cap="none" dirty="0" smtClean="0"/>
              <a:t>показатели</a:t>
            </a:r>
            <a:r>
              <a:rPr lang="ru-RU" sz="1600" b="1" cap="none" dirty="0"/>
              <a:t>, характеризующие </a:t>
            </a:r>
            <a:r>
              <a:rPr lang="ru-RU" sz="1600" b="1" cap="none" dirty="0" smtClean="0"/>
              <a:t>помещение, </a:t>
            </a:r>
            <a:r>
              <a:rPr lang="ru-RU" sz="1600" b="1" cap="none" dirty="0"/>
              <a:t>в </a:t>
            </a:r>
            <a:r>
              <a:rPr lang="ru-RU" sz="1600" b="1" cap="none" dirty="0" smtClean="0"/>
              <a:t> котором хранятся </a:t>
            </a:r>
            <a:r>
              <a:rPr lang="ru-RU" sz="1600" b="1" cap="none" dirty="0"/>
              <a:t>архивные </a:t>
            </a:r>
            <a:r>
              <a:rPr lang="ru-RU" sz="1600" b="1" cap="none" dirty="0" smtClean="0"/>
              <a:t>документы</a:t>
            </a:r>
            <a:r>
              <a:rPr lang="ru-RU" sz="1600" b="1" cap="none" dirty="0"/>
              <a:t>. При отсутствии хранилища </a:t>
            </a:r>
            <a:r>
              <a:rPr lang="ru-RU" sz="1600" b="1" cap="none" dirty="0" smtClean="0"/>
              <a:t>в пояснительную </a:t>
            </a:r>
            <a:r>
              <a:rPr lang="ru-RU" sz="1600" b="1" cap="none" dirty="0"/>
              <a:t>записку необходимо внести сведения, </a:t>
            </a:r>
            <a:r>
              <a:rPr lang="ru-RU" sz="1600" b="1" cap="none" dirty="0" smtClean="0"/>
              <a:t>отражающие характеристики </a:t>
            </a:r>
            <a:r>
              <a:rPr lang="ru-RU" sz="1600" b="1" cap="none" dirty="0"/>
              <a:t>мест реального хранения документов (рабочих комнат</a:t>
            </a:r>
            <a:r>
              <a:rPr lang="ru-RU" sz="1600" b="1" cap="none" dirty="0" smtClean="0"/>
              <a:t>, коридоров</a:t>
            </a:r>
            <a:r>
              <a:rPr lang="ru-RU" sz="1600" b="1" cap="none" dirty="0"/>
              <a:t>, подвалов и т.п.). </a:t>
            </a:r>
            <a:r>
              <a:rPr lang="en-US" sz="1600" b="1" cap="none" dirty="0" smtClean="0"/>
              <a:t/>
            </a:r>
            <a:br>
              <a:rPr lang="en-US" sz="1600" b="1" cap="none" dirty="0" smtClean="0"/>
            </a:br>
            <a:r>
              <a:rPr lang="ru-RU" sz="1600" b="1" cap="none" dirty="0" smtClean="0"/>
              <a:t/>
            </a:r>
            <a:br>
              <a:rPr lang="ru-RU" sz="1600" b="1" cap="none" dirty="0" smtClean="0"/>
            </a:br>
            <a:r>
              <a:rPr lang="ru-RU" sz="1600" b="1" cap="none" dirty="0" smtClean="0"/>
              <a:t>К паспорту составляется пояснительная записка, подписанная </a:t>
            </a:r>
            <a:r>
              <a:rPr lang="ru-RU" sz="1600" b="1" cap="none" dirty="0"/>
              <a:t>исполнителем</a:t>
            </a:r>
            <a:r>
              <a:rPr lang="ru-RU" sz="1600" b="1" cap="none" dirty="0" smtClean="0"/>
              <a:t>. В </a:t>
            </a:r>
            <a:r>
              <a:rPr lang="ru-RU" sz="1600" b="1" cap="none" dirty="0"/>
              <a:t>пояснительную записку необходимо включить </a:t>
            </a:r>
            <a:r>
              <a:rPr lang="ru-RU" sz="1600" b="1" cap="none" dirty="0" smtClean="0"/>
              <a:t> информацию по изменившимся </a:t>
            </a:r>
            <a:r>
              <a:rPr lang="ru-RU" sz="1600" b="1" cap="none" dirty="0"/>
              <a:t>цифрам, указать причины их увеличения (уменьшения). </a:t>
            </a:r>
            <a:r>
              <a:rPr lang="ru-RU" sz="1600" b="1" cap="none" dirty="0" smtClean="0"/>
              <a:t>Также приводятся </a:t>
            </a:r>
            <a:r>
              <a:rPr lang="ru-RU" sz="1600" b="1" cap="none" dirty="0"/>
              <a:t>сведения об изменениях в наименовании, подчиненности</a:t>
            </a:r>
            <a:r>
              <a:rPr lang="ru-RU" sz="1600" b="1" cap="none" dirty="0" smtClean="0"/>
              <a:t>, организационно-правовом </a:t>
            </a:r>
            <a:r>
              <a:rPr lang="ru-RU" sz="1600" b="1" cap="none" dirty="0"/>
              <a:t>статусе или форме собственности организации, </a:t>
            </a:r>
            <a:r>
              <a:rPr lang="ru-RU" sz="1600" b="1" cap="none" dirty="0" smtClean="0"/>
              <a:t>данные о </a:t>
            </a:r>
            <a:r>
              <a:rPr lang="ru-RU" sz="1600" b="1" cap="none" dirty="0"/>
              <a:t>предыдущих передачах документов на постоянное хранение (</a:t>
            </a:r>
            <a:r>
              <a:rPr lang="ru-RU" sz="1600" b="1" cap="none" dirty="0" smtClean="0"/>
              <a:t>наименование архива</a:t>
            </a:r>
            <a:r>
              <a:rPr lang="ru-RU" sz="1600" b="1" cap="none" dirty="0"/>
              <a:t>, виды, объемы и крайние даты передаваемых документов, год передачи </a:t>
            </a:r>
            <a:r>
              <a:rPr lang="ru-RU" sz="1600" b="1" cap="none" dirty="0" smtClean="0"/>
              <a:t>и др.). В </a:t>
            </a:r>
            <a:r>
              <a:rPr lang="ru-RU" sz="1600" b="1" cap="none" dirty="0"/>
              <a:t>случае </a:t>
            </a:r>
            <a:r>
              <a:rPr lang="ru-RU" sz="1600" b="1" cap="none" dirty="0" err="1"/>
              <a:t>необнаружения</a:t>
            </a:r>
            <a:r>
              <a:rPr lang="ru-RU" sz="1600" b="1" cap="none" dirty="0"/>
              <a:t> (утраты) документов постоянного хранения</a:t>
            </a:r>
            <a:r>
              <a:rPr lang="ru-RU" sz="1600" b="1" cap="none" dirty="0" smtClean="0"/>
              <a:t>, поставленных </a:t>
            </a:r>
            <a:r>
              <a:rPr lang="ru-RU" sz="1600" b="1" cap="none" dirty="0"/>
              <a:t>на государственный учет (включенных в утвержденные описи </a:t>
            </a:r>
            <a:r>
              <a:rPr lang="ru-RU" sz="1600" b="1" cap="none" dirty="0" smtClean="0"/>
              <a:t>ЭПМК), </a:t>
            </a:r>
            <a:r>
              <a:rPr lang="ru-RU" sz="1600" b="1" cap="none" dirty="0"/>
              <a:t>указанные дела в </a:t>
            </a:r>
            <a:r>
              <a:rPr lang="ru-RU" sz="1600" b="1" cap="none" dirty="0" smtClean="0"/>
              <a:t>обязательном порядке </a:t>
            </a:r>
            <a:r>
              <a:rPr lang="ru-RU" sz="1600" b="1" cap="none" dirty="0"/>
              <a:t>включаются в паспорт архива. В данном случае вместе с </a:t>
            </a:r>
            <a:r>
              <a:rPr lang="ru-RU" sz="1600" b="1" cap="none" dirty="0" smtClean="0"/>
              <a:t>паспортом архива </a:t>
            </a:r>
            <a:r>
              <a:rPr lang="ru-RU" sz="1600" b="1" cap="none" dirty="0"/>
              <a:t>представляется справка с указанием причин и обстоятельств утраты, </a:t>
            </a:r>
            <a:r>
              <a:rPr lang="ru-RU" sz="1600" b="1" cap="none" dirty="0" smtClean="0"/>
              <a:t>с подробным </a:t>
            </a:r>
            <a:r>
              <a:rPr lang="ru-RU" sz="1600" b="1" cap="none" dirty="0"/>
              <a:t>перечислением документов, их объема, крайних дат за </a:t>
            </a:r>
            <a:r>
              <a:rPr lang="ru-RU" sz="1600" b="1" cap="none" dirty="0" smtClean="0"/>
              <a:t>подписью руководителя </a:t>
            </a:r>
            <a:r>
              <a:rPr lang="ru-RU" sz="1600" b="1" cap="none" dirty="0"/>
              <a:t>организации</a:t>
            </a:r>
            <a:r>
              <a:rPr lang="ru-RU" sz="1600" b="1" cap="none" dirty="0" smtClean="0"/>
              <a:t>. </a:t>
            </a:r>
            <a:r>
              <a:rPr lang="ru-RU" sz="1600" b="1" cap="none" dirty="0"/>
              <a:t/>
            </a:r>
            <a:br>
              <a:rPr lang="ru-RU" sz="1600" b="1" cap="none" dirty="0"/>
            </a:br>
            <a:r>
              <a:rPr lang="ru-RU" sz="1800" b="1" dirty="0"/>
              <a:t> </a:t>
            </a:r>
            <a:br>
              <a:rPr lang="ru-RU" sz="1800" b="1" dirty="0"/>
            </a:br>
            <a:endParaRPr lang="ru-RU" sz="2000" b="1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958" y="4077661"/>
            <a:ext cx="3444990" cy="2583742"/>
          </a:xfrm>
          <a:prstGeom prst="rect">
            <a:avLst/>
          </a:prstGeom>
        </p:spPr>
      </p:pic>
      <p:pic>
        <p:nvPicPr>
          <p:cNvPr id="1028" name="Picture 4" descr="Установка пожарной сигнализации Севастополь магазин Матрица 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27" y="3117758"/>
            <a:ext cx="2888973" cy="9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58" y="565785"/>
            <a:ext cx="3569580" cy="3511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348" y="565785"/>
            <a:ext cx="1116432" cy="2583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948" y="4062162"/>
            <a:ext cx="3013562" cy="2590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780" y="565785"/>
            <a:ext cx="1736920" cy="25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2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393</TotalTime>
  <Words>92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Паспорт архива организации</vt:lpstr>
      <vt:lpstr>Паспорт архива организации – это документ централизованного государственного учёта документов Архивного фонда Российской Федерации в архиве организации </vt:lpstr>
      <vt:lpstr>Паспорт архива организации отражает информацию об организации хранения и сведения о документах постоянного хранения и по личному составу по состоянию на 1 декабря отчетного года, составляется каждой организацией — источником комплектования государственного или муниципального  архива ежегодно в двух экземплярах,  Один экземпляр паспорта представляется в государственный или муниципальный архив, второй – хранится в деле фонда организации.</vt:lpstr>
      <vt:lpstr> Графа 1 — «Количество фондов» Указываются все фонды, если фондирование документов, находящихся на хранении в архиве организации, проведено раздельно. В архиве кроме основного фонда, образовавшегося в результате деятельности настоящей организации, могут храниться фонды организаций — предшественников и ликвидированных  подведомственных организаций. Каждый фонд, независимо от того, состоит ли он из документов одного или нескольких видов (управленческая или документы по личному составу) учитывается в паспорте только один раз.  Графа 2 — «Площадь архивохранилища» (кв. м) Указывается площадь отдельного помещения в кв. м. В случае его отсутствия, ставится прочерк.  Графа 3 — «Загруженность архивохранилища (%). Графа заполняется при наличии архивохранилища и рассчитывается путем деления  количества  дел,  находящихся  на  хранении,  на  количество  дел, которое может вместить помещение (проектная вместимость) и умножается на 100%.  Но Прежде чем выявить загруженность архивохранилища, требуется определить его вместимость. Вместимость архивохранилища можно определить разными способами: 1) 1000 ед. хр. × на площадь архивохранилища / 2,5 кв. м (1000 ед. хр. умножить на площадь архивохранилища и разделить на 2,5 кв. м) 2) количество  ед. хр.,  находящихся  на  1  погонном  метре,  умножается  на число  общей протяженности архивных полок (в том числе свободных). При этом  В случае наличия в хранилище стандартных стеллажей вместимость архивохранилища вычисляется из расчета 75 дел на 1 погонный метр.</vt:lpstr>
      <vt:lpstr> строка 201  графы 1-3  Указывается количество хранящихся в архиве организации и структурных подразделениях организации документов постоянного хранения, сформированные в дела по год, предшествующий двум годам текущего года, т.к. дела предаются в архив организации не позднее, чем через три года после завершения дел в делопроизводстве.  Так, в паспорте, составленном на 1 декабря 2021 года, сведения даются по 2018 год включительно.  Графа 4-6  В этой графе указываются все находящиеся на хранении в архиве организации документы постоянного хранения в ед. хр., как подготовленные к передаче на постоянное хранение в государственный или муниципальный  архив (но на 01.12 еще не переданные) и внесённые в описи, утвержденные ЭПМК Агентства ЗАГС и архивного дела Камчатского края (далее — ЭПМК).  Графа 7  Указывается количество дел постоянного хранения, находящихся на ведомственном хранении сверх установленного срока. Так, документы постоянного срока хранения организаций – источников комплектования государственного архива хранятся в организации 10 лет и затем передаются в государственный архив, а организаций – источников комплектования муниципальных архивов – 5 лет и затем передаются в муниципальный архив. Если негосударственная организация хранит документы государственной организации-предшественника, то документы, отнесенные к государственной собственности следует считать как документы, хранящиеся сверх срока.  Графа 8  Указывается общее количество дел постоянного хранения, образующихся в течение одного года в делопроизводстве данного учреждения. Количество определяется либо по номенклатуре, либо путем поединичного подсчета дел (в случае, когда объем документов, образующихся каждый год разнится, количество дел, образовавшихся за последние три года суммируется и делится на три).</vt:lpstr>
      <vt:lpstr> строка 202  графы 1-3  Указывается количество хранящихся в архиве организации и структурных подразделениях организации документов по личному составу, сформированные в дела по год, предшествующий двум годам текущего года.   Графа 4-6  В этой графе указываются все находящиеся на хранении в архиве организации документы по личному составу в ед. хр., внесённые в описи, согласованные ЭПМК.  Графа 7  Для документов по личному составу не заполняется.  Графа 8  Указывается общее количество дел по личному составу, образующихся в течение одного года в делопроизводстве данного учреждения. </vt:lpstr>
      <vt:lpstr> строка 301   Указывается наличие штатного архивариуса, заведующего архивом, либо специалиста, принятого  в  штат  в  качестве  делопроизводителя, ответственного за ведение архива организации, а не количество штатных работников организации  в  целом. Если  в  организации  нет  штатных работников  архива,  а  есть  лицо, ответственное  за  хранение,  обработку, упорядочение документов, законченных в делопроизводстве организации, то в  этой графе ставится «нет».</vt:lpstr>
      <vt:lpstr> Условия хранения документов Подчеркиваются показатели, характеризующие помещение, в  котором хранятся архивные документы. При отсутствии хранилища в пояснительную записку необходимо внести сведения, отражающие характеристики мест реального хранения документов (рабочих комнат, коридоров, подвалов и т.п.).   К паспорту составляется пояснительная записка, подписанная исполнителем. В пояснительную записку необходимо включить  информацию по изменившимся цифрам, указать причины их увеличения (уменьшения). Также приводятся сведения об изменениях в наименовании, подчиненности, организационно-правовом статусе или форме собственности организации, данные о предыдущих передачах документов на постоянное хранение (наименование архива, виды, объемы и крайние даты передаваемых документов, год передачи и др.). В случае необнаружения (утраты) документов постоянного хранения, поставленных на государственный учет (включенных в утвержденные описи ЭПМК), указанные дела в обязательном порядке включаются в паспорт архива. В данном случае вместе с паспортом архива представляется справка с указанием причин и обстоятельств утраты, с подробным перечислением документов, их объема, крайних дат за подписью руководителя организации.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архива организации</dc:title>
  <dc:creator>Широбокова Татьяна Сергеевна</dc:creator>
  <cp:lastModifiedBy>Широбокова Татьяна Сергеевна</cp:lastModifiedBy>
  <cp:revision>26</cp:revision>
  <dcterms:created xsi:type="dcterms:W3CDTF">2021-03-28T22:42:40Z</dcterms:created>
  <dcterms:modified xsi:type="dcterms:W3CDTF">2021-03-30T02:13:34Z</dcterms:modified>
</cp:coreProperties>
</file>